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2" r:id="rId3"/>
  </p:sldMasterIdLst>
  <p:notesMasterIdLst>
    <p:notesMasterId r:id="rId5"/>
  </p:notesMasterIdLst>
  <p:sldIdLst>
    <p:sldId id="11827084" r:id="rId4"/>
    <p:sldId id="418" r:id="rId6"/>
    <p:sldId id="11827085" r:id="rId7"/>
    <p:sldId id="11827086" r:id="rId8"/>
    <p:sldId id="11827087" r:id="rId9"/>
    <p:sldId id="11827088" r:id="rId10"/>
    <p:sldId id="11827089" r:id="rId11"/>
    <p:sldId id="11827090" r:id="rId12"/>
    <p:sldId id="11827091" r:id="rId13"/>
    <p:sldId id="11827092" r:id="rId14"/>
    <p:sldId id="11827094" r:id="rId15"/>
    <p:sldId id="1182709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3389DB6-A287-894E-B15A-0A01F6C0E577}">
          <p14:sldIdLst>
            <p14:sldId id="11827084"/>
            <p14:sldId id="418"/>
            <p14:sldId id="11827085"/>
            <p14:sldId id="11827086"/>
            <p14:sldId id="11827087"/>
            <p14:sldId id="11827088"/>
            <p14:sldId id="11827089"/>
            <p14:sldId id="11827090"/>
            <p14:sldId id="11827091"/>
            <p14:sldId id="11827092"/>
            <p14:sldId id="11827094"/>
            <p14:sldId id="11827095"/>
          </p14:sldIdLst>
        </p14:section>
        <p14:section name="王" id="{F89C0D11-96A0-804D-BE22-909EA4B6E10F}">
          <p14:sldIdLst/>
        </p14:section>
        <p14:section name="张" id="{FB7AC559-CA26-034A-AA22-137B94725C2A}">
          <p14:sldIdLst/>
        </p14:section>
        <p14:section name="孙" id="{9B23DC58-0355-2D4A-AFDA-5D177EBF8A0A}">
          <p14:sldIdLst/>
        </p14:section>
        <p14:section name="专利汇总" id="{CEDABC94-7BF2-3C4D-BFA8-C43A81652FD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13"/>
    <p:restoredTop sz="80548"/>
  </p:normalViewPr>
  <p:slideViewPr>
    <p:cSldViewPr snapToGrid="0">
      <p:cViewPr varScale="1">
        <p:scale>
          <a:sx n="97" d="100"/>
          <a:sy n="97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689765-E178-C847-BE9F-94BD064ECC50}" type="doc">
      <dgm:prSet loTypeId="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9A7ED32-9A50-F040-BEF3-A01B7D416A1C}">
      <dgm:prSet phldrT="[Text]" phldr="0" custT="1"/>
      <dgm:spPr>
        <a:ln>
          <a:solidFill>
            <a:schemeClr val="tx2">
              <a:lumMod val="75000"/>
            </a:schemeClr>
          </a:solidFill>
        </a:ln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dirty="0"/>
            <a:t>LLM Personalization</a:t>
          </a:r>
          <a:endParaRPr lang="en-US" altLang="zh-CN" sz="2800" dirty="0"/>
        </a:p>
      </dgm:t>
    </dgm:pt>
    <dgm:pt modelId="{CC8E818A-8329-184B-8EF0-8231A1322EEC}" cxnId="{FEC8470C-5D89-432D-B022-99346DA6F3C7}" type="parTrans">
      <dgm:prSet/>
      <dgm:spPr/>
      <dgm:t>
        <a:bodyPr/>
        <a:lstStyle/>
        <a:p>
          <a:endParaRPr lang="en-US"/>
        </a:p>
      </dgm:t>
    </dgm:pt>
    <dgm:pt modelId="{888CA95A-6930-DD46-8793-A94D9487FDC4}" cxnId="{FEC8470C-5D89-432D-B022-99346DA6F3C7}" type="sibTrans">
      <dgm:prSet/>
      <dgm:spPr/>
      <dgm:t>
        <a:bodyPr/>
        <a:lstStyle/>
        <a:p>
          <a:endParaRPr lang="en-US"/>
        </a:p>
      </dgm:t>
    </dgm:pt>
    <dgm:pt modelId="{4DB2E1C6-B06A-FC49-8059-51C3D25F6B56}">
      <dgm:prSet phldrT="[Text]" phldr="0" custT="1"/>
      <dgm:spPr>
        <a:ln>
          <a:solidFill>
            <a:schemeClr val="bg2">
              <a:lumMod val="25000"/>
              <a:lumOff val="75000"/>
            </a:schemeClr>
          </a:solidFill>
        </a:ln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dirty="0"/>
            <a:t>Part II</a:t>
          </a:r>
          <a:r>
            <a:rPr lang="en-US" sz="2800" dirty="0"/>
            <a:t/>
          </a:r>
          <a:endParaRPr lang="en-US" sz="2800" dirty="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dirty="0"/>
            <a:t>Personalization Techniques</a:t>
          </a:r>
          <a:r>
            <a:rPr lang="en-US" altLang="zh-CN" sz="2400" dirty="0"/>
            <a:t/>
          </a:r>
          <a:endParaRPr lang="en-US" altLang="zh-CN" sz="2400" dirty="0"/>
        </a:p>
      </dgm:t>
    </dgm:pt>
    <dgm:pt modelId="{48D526F1-5558-8E40-B47C-6BFA1A118CB6}" cxnId="{890AE56D-670D-4F5C-A5C7-147B8FF1D484}" type="parTrans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n-US" sz="2400"/>
        </a:p>
      </dgm:t>
    </dgm:pt>
    <dgm:pt modelId="{24F5B088-D774-6547-8510-93FBE797E2BF}" cxnId="{890AE56D-670D-4F5C-A5C7-147B8FF1D484}" type="sibTrans">
      <dgm:prSet/>
      <dgm:spPr/>
      <dgm:t>
        <a:bodyPr/>
        <a:lstStyle/>
        <a:p>
          <a:endParaRPr lang="en-US"/>
        </a:p>
      </dgm:t>
    </dgm:pt>
    <dgm:pt modelId="{8CEA27D6-418C-214E-AB2E-C97C1ABD853D}">
      <dgm:prSet phldrT="[Text]" phldr="0" custT="1"/>
      <dgm:spPr>
        <a:ln>
          <a:solidFill>
            <a:schemeClr val="accent6">
              <a:lumMod val="40000"/>
              <a:lumOff val="60000"/>
            </a:schemeClr>
          </a:solidFill>
        </a:ln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dirty="0"/>
            <a:t>Part III</a:t>
          </a:r>
          <a:r>
            <a:rPr lang="en-US" sz="2800" dirty="0"/>
            <a:t/>
          </a:r>
          <a:endParaRPr lang="en-US" sz="2800" dirty="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dirty="0"/>
            <a:t>Data</a:t>
          </a:r>
          <a:r>
            <a:rPr lang="en-US" altLang="zh-CN" sz="1600" dirty="0"/>
            <a:t> </a:t>
          </a:r>
          <a:r>
            <a:rPr lang="en-US" altLang="zh-CN" sz="2400" dirty="0"/>
            <a:t>Foundations</a:t>
          </a:r>
          <a:r>
            <a:rPr lang="en-US" altLang="zh-CN" sz="1600" dirty="0"/>
            <a:t> </a:t>
          </a:r>
          <a:r>
            <a:rPr lang="en-US" altLang="zh-CN" sz="2400" dirty="0"/>
            <a:t>and</a:t>
          </a:r>
          <a:r>
            <a:rPr lang="en-US" altLang="zh-CN" sz="1600" dirty="0"/>
            <a:t> </a:t>
          </a:r>
          <a:r>
            <a:rPr lang="en-US" altLang="zh-CN" sz="2400" dirty="0"/>
            <a:t>Evaluation</a:t>
          </a:r>
          <a:r>
            <a:rPr lang="en-US" altLang="zh-CN" sz="2400" dirty="0"/>
            <a:t/>
          </a:r>
          <a:endParaRPr lang="en-US" altLang="zh-CN" sz="2400" dirty="0"/>
        </a:p>
      </dgm:t>
    </dgm:pt>
    <dgm:pt modelId="{431985FB-9917-4349-9EAA-44719B2B9874}" cxnId="{EED2D925-4350-4FA2-91B3-5635EE051A8E}" type="parTrans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n-US" sz="2400"/>
        </a:p>
      </dgm:t>
    </dgm:pt>
    <dgm:pt modelId="{797D05FA-5BA1-A94D-915E-FC98FB9297A0}" cxnId="{EED2D925-4350-4FA2-91B3-5635EE051A8E}" type="sibTrans">
      <dgm:prSet/>
      <dgm:spPr/>
      <dgm:t>
        <a:bodyPr/>
        <a:lstStyle/>
        <a:p>
          <a:endParaRPr lang="en-US"/>
        </a:p>
      </dgm:t>
    </dgm:pt>
    <dgm:pt modelId="{00A24F41-46E0-FA4C-AEFC-867E4AF76E46}" type="pres">
      <dgm:prSet presAssocID="{27689765-E178-C847-BE9F-94BD064ECC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5A0B9E5-00CD-5C4A-BB10-7ABE8D88C8DE}" type="pres">
      <dgm:prSet presAssocID="{29A7ED32-9A50-F040-BEF3-A01B7D416A1C}" presName="hierRoot1" presStyleCnt="0"/>
      <dgm:spPr/>
    </dgm:pt>
    <dgm:pt modelId="{D0DD0403-F3A9-FA47-8ABF-40980A3480D5}" type="pres">
      <dgm:prSet presAssocID="{29A7ED32-9A50-F040-BEF3-A01B7D416A1C}" presName="composite" presStyleCnt="0"/>
      <dgm:spPr/>
    </dgm:pt>
    <dgm:pt modelId="{319E2233-1AC4-1647-8944-4F94684E3E18}" type="pres">
      <dgm:prSet presAssocID="{29A7ED32-9A50-F040-BEF3-A01B7D416A1C}" presName="background" presStyleLbl="node0" presStyleIdx="0" presStyleCnt="1"/>
      <dgm:spPr>
        <a:solidFill>
          <a:schemeClr val="tx2">
            <a:lumMod val="75000"/>
          </a:schemeClr>
        </a:solidFill>
      </dgm:spPr>
    </dgm:pt>
    <dgm:pt modelId="{D78E3B38-FB90-C14E-A551-4A461DF153C7}" type="pres">
      <dgm:prSet presAssocID="{29A7ED32-9A50-F040-BEF3-A01B7D416A1C}" presName="text" presStyleLbl="fgAcc0" presStyleIdx="0" presStyleCnt="1" custScaleX="284120">
        <dgm:presLayoutVars>
          <dgm:chPref val="3"/>
        </dgm:presLayoutVars>
      </dgm:prSet>
      <dgm:spPr/>
    </dgm:pt>
    <dgm:pt modelId="{D8699940-1E87-DD41-8057-0838747F6EB7}" type="pres">
      <dgm:prSet presAssocID="{29A7ED32-9A50-F040-BEF3-A01B7D416A1C}" presName="hierChild2" presStyleCnt="0"/>
      <dgm:spPr/>
    </dgm:pt>
    <dgm:pt modelId="{B5AD7E76-812B-E24A-92E5-1F03DB18AF41}" type="pres">
      <dgm:prSet presAssocID="{48D526F1-5558-8E40-B47C-6BFA1A118CB6}" presName="Name10" presStyleLbl="parChTrans1D2" presStyleIdx="0" presStyleCnt="2"/>
      <dgm:spPr/>
    </dgm:pt>
    <dgm:pt modelId="{6A47B653-2366-D24A-8C7A-7AB66CECBD8A}" type="pres">
      <dgm:prSet presAssocID="{4DB2E1C6-B06A-FC49-8059-51C3D25F6B56}" presName="hierRoot2" presStyleCnt="0"/>
      <dgm:spPr/>
    </dgm:pt>
    <dgm:pt modelId="{BEBCADCA-7ADC-3A4E-8B35-FEC44459AA8A}" type="pres">
      <dgm:prSet presAssocID="{4DB2E1C6-B06A-FC49-8059-51C3D25F6B56}" presName="composite2" presStyleCnt="0"/>
      <dgm:spPr/>
    </dgm:pt>
    <dgm:pt modelId="{FE4A049B-F608-E54E-BA8B-EA7093EB8408}" type="pres">
      <dgm:prSet presAssocID="{4DB2E1C6-B06A-FC49-8059-51C3D25F6B56}" presName="background2" presStyleLbl="node2" presStyleIdx="0" presStyleCnt="2"/>
      <dgm:spPr>
        <a:solidFill>
          <a:schemeClr val="bg2">
            <a:lumMod val="25000"/>
            <a:lumOff val="75000"/>
          </a:schemeClr>
        </a:solidFill>
      </dgm:spPr>
    </dgm:pt>
    <dgm:pt modelId="{0301BCBA-6AB1-C848-95BE-9D13247CEA50}" type="pres">
      <dgm:prSet presAssocID="{4DB2E1C6-B06A-FC49-8059-51C3D25F6B56}" presName="text2" presStyleLbl="fgAcc2" presStyleIdx="0" presStyleCnt="2" custScaleX="323990" custScaleY="128934" custLinFactNeighborX="-31024" custLinFactNeighborY="0">
        <dgm:presLayoutVars>
          <dgm:chPref val="3"/>
        </dgm:presLayoutVars>
      </dgm:prSet>
      <dgm:spPr/>
    </dgm:pt>
    <dgm:pt modelId="{74BF834D-7F59-484E-89DE-732DF4F1175A}" type="pres">
      <dgm:prSet presAssocID="{4DB2E1C6-B06A-FC49-8059-51C3D25F6B56}" presName="hierChild3" presStyleCnt="0"/>
      <dgm:spPr/>
    </dgm:pt>
    <dgm:pt modelId="{6762F3D8-0BB4-E843-A541-83057AEF8DAD}" type="pres">
      <dgm:prSet presAssocID="{431985FB-9917-4349-9EAA-44719B2B9874}" presName="Name10" presStyleLbl="parChTrans1D2" presStyleIdx="1" presStyleCnt="2"/>
      <dgm:spPr/>
    </dgm:pt>
    <dgm:pt modelId="{A950B786-37DC-B040-B6FF-EE7999D2F820}" type="pres">
      <dgm:prSet presAssocID="{8CEA27D6-418C-214E-AB2E-C97C1ABD853D}" presName="hierRoot2" presStyleCnt="0"/>
      <dgm:spPr/>
    </dgm:pt>
    <dgm:pt modelId="{B7B5BE39-9AE5-DA41-8502-6172BC5117A4}" type="pres">
      <dgm:prSet presAssocID="{8CEA27D6-418C-214E-AB2E-C97C1ABD853D}" presName="composite2" presStyleCnt="0"/>
      <dgm:spPr/>
    </dgm:pt>
    <dgm:pt modelId="{82E48B1D-304D-CC47-8BF7-F22051FB2650}" type="pres">
      <dgm:prSet presAssocID="{8CEA27D6-418C-214E-AB2E-C97C1ABD853D}" presName="background2" presStyleLbl="node2" presStyleIdx="1" presStyleCnt="2"/>
      <dgm:spPr>
        <a:solidFill>
          <a:schemeClr val="accent6">
            <a:lumMod val="40000"/>
            <a:lumOff val="60000"/>
          </a:schemeClr>
        </a:solidFill>
      </dgm:spPr>
    </dgm:pt>
    <dgm:pt modelId="{95BB55CD-57E5-DC42-AD0D-D1D61976A78A}" type="pres">
      <dgm:prSet presAssocID="{8CEA27D6-418C-214E-AB2E-C97C1ABD853D}" presName="text2" presStyleLbl="fgAcc2" presStyleIdx="1" presStyleCnt="2" custScaleX="337088" custScaleY="128934" custLinFactNeighborY="0">
        <dgm:presLayoutVars>
          <dgm:chPref val="3"/>
        </dgm:presLayoutVars>
      </dgm:prSet>
      <dgm:spPr/>
    </dgm:pt>
    <dgm:pt modelId="{D2E25F1E-B3CF-F34D-A34E-3C533679A44D}" type="pres">
      <dgm:prSet presAssocID="{8CEA27D6-418C-214E-AB2E-C97C1ABD853D}" presName="hierChild3" presStyleCnt="0"/>
      <dgm:spPr/>
    </dgm:pt>
  </dgm:ptLst>
  <dgm:cxnLst>
    <dgm:cxn modelId="{FEC8470C-5D89-432D-B022-99346DA6F3C7}" srcId="{27689765-E178-C847-BE9F-94BD064ECC50}" destId="{29A7ED32-9A50-F040-BEF3-A01B7D416A1C}" srcOrd="0" destOrd="0" parTransId="{CC8E818A-8329-184B-8EF0-8231A1322EEC}" sibTransId="{888CA95A-6930-DD46-8793-A94D9487FDC4}"/>
    <dgm:cxn modelId="{890AE56D-670D-4F5C-A5C7-147B8FF1D484}" srcId="{29A7ED32-9A50-F040-BEF3-A01B7D416A1C}" destId="{4DB2E1C6-B06A-FC49-8059-51C3D25F6B56}" srcOrd="0" destOrd="0" parTransId="{48D526F1-5558-8E40-B47C-6BFA1A118CB6}" sibTransId="{24F5B088-D774-6547-8510-93FBE797E2BF}"/>
    <dgm:cxn modelId="{EED2D925-4350-4FA2-91B3-5635EE051A8E}" srcId="{29A7ED32-9A50-F040-BEF3-A01B7D416A1C}" destId="{8CEA27D6-418C-214E-AB2E-C97C1ABD853D}" srcOrd="1" destOrd="0" parTransId="{431985FB-9917-4349-9EAA-44719B2B9874}" sibTransId="{797D05FA-5BA1-A94D-915E-FC98FB9297A0}"/>
    <dgm:cxn modelId="{2FEDC8BD-5933-47D5-A236-972632BA112C}" type="presOf" srcId="{27689765-E178-C847-BE9F-94BD064ECC50}" destId="{00A24F41-46E0-FA4C-AEFC-867E4AF76E46}" srcOrd="0" destOrd="0" presId="urn:microsoft.com/office/officeart/2005/8/layout/hierarchy1"/>
    <dgm:cxn modelId="{AEB7DC5B-B927-45BA-8DFC-BC0955A6772E}" type="presParOf" srcId="{00A24F41-46E0-FA4C-AEFC-867E4AF76E46}" destId="{25A0B9E5-00CD-5C4A-BB10-7ABE8D88C8DE}" srcOrd="0" destOrd="0" presId="urn:microsoft.com/office/officeart/2005/8/layout/hierarchy1"/>
    <dgm:cxn modelId="{E2A52B2F-01D0-4D14-A086-4585C50EFBF4}" type="presParOf" srcId="{25A0B9E5-00CD-5C4A-BB10-7ABE8D88C8DE}" destId="{D0DD0403-F3A9-FA47-8ABF-40980A3480D5}" srcOrd="0" destOrd="0" presId="urn:microsoft.com/office/officeart/2005/8/layout/hierarchy1"/>
    <dgm:cxn modelId="{1D95BB8B-D1F5-4913-8944-F85AAD56C164}" type="presParOf" srcId="{D0DD0403-F3A9-FA47-8ABF-40980A3480D5}" destId="{319E2233-1AC4-1647-8944-4F94684E3E18}" srcOrd="0" destOrd="0" presId="urn:microsoft.com/office/officeart/2005/8/layout/hierarchy1"/>
    <dgm:cxn modelId="{89B85F7B-574D-4307-A634-4FF860D672AD}" type="presParOf" srcId="{D0DD0403-F3A9-FA47-8ABF-40980A3480D5}" destId="{D78E3B38-FB90-C14E-A551-4A461DF153C7}" srcOrd="1" destOrd="0" presId="urn:microsoft.com/office/officeart/2005/8/layout/hierarchy1"/>
    <dgm:cxn modelId="{11ECA504-9E5A-4FFC-9CFA-F5A0870661A6}" type="presOf" srcId="{29A7ED32-9A50-F040-BEF3-A01B7D416A1C}" destId="{D78E3B38-FB90-C14E-A551-4A461DF153C7}" srcOrd="0" destOrd="0" presId="urn:microsoft.com/office/officeart/2005/8/layout/hierarchy1"/>
    <dgm:cxn modelId="{E775A7B7-E4A0-4D65-B418-686EC608358A}" type="presParOf" srcId="{25A0B9E5-00CD-5C4A-BB10-7ABE8D88C8DE}" destId="{D8699940-1E87-DD41-8057-0838747F6EB7}" srcOrd="1" destOrd="0" presId="urn:microsoft.com/office/officeart/2005/8/layout/hierarchy1"/>
    <dgm:cxn modelId="{13AA007A-C1C4-4013-B621-81FBC3A868BC}" type="presParOf" srcId="{D8699940-1E87-DD41-8057-0838747F6EB7}" destId="{B5AD7E76-812B-E24A-92E5-1F03DB18AF41}" srcOrd="0" destOrd="1" presId="urn:microsoft.com/office/officeart/2005/8/layout/hierarchy1"/>
    <dgm:cxn modelId="{83A1E1A1-705F-47BB-8531-3470C5F5EEC2}" type="presOf" srcId="{48D526F1-5558-8E40-B47C-6BFA1A118CB6}" destId="{B5AD7E76-812B-E24A-92E5-1F03DB18AF41}" srcOrd="0" destOrd="0" presId="urn:microsoft.com/office/officeart/2005/8/layout/hierarchy1"/>
    <dgm:cxn modelId="{7F40ED4A-5D07-4F22-9B60-2A1FEA25771B}" type="presParOf" srcId="{D8699940-1E87-DD41-8057-0838747F6EB7}" destId="{6A47B653-2366-D24A-8C7A-7AB66CECBD8A}" srcOrd="1" destOrd="1" presId="urn:microsoft.com/office/officeart/2005/8/layout/hierarchy1"/>
    <dgm:cxn modelId="{C40F945F-86CC-4404-A070-59E4949BCA3D}" type="presParOf" srcId="{6A47B653-2366-D24A-8C7A-7AB66CECBD8A}" destId="{BEBCADCA-7ADC-3A4E-8B35-FEC44459AA8A}" srcOrd="0" destOrd="1" presId="urn:microsoft.com/office/officeart/2005/8/layout/hierarchy1"/>
    <dgm:cxn modelId="{9DF651C9-9AE4-43E0-A60E-9F2220CAF405}" type="presParOf" srcId="{BEBCADCA-7ADC-3A4E-8B35-FEC44459AA8A}" destId="{FE4A049B-F608-E54E-BA8B-EA7093EB8408}" srcOrd="0" destOrd="0" presId="urn:microsoft.com/office/officeart/2005/8/layout/hierarchy1"/>
    <dgm:cxn modelId="{78F6769D-B335-4511-BB33-A060DC5ABA35}" type="presParOf" srcId="{BEBCADCA-7ADC-3A4E-8B35-FEC44459AA8A}" destId="{0301BCBA-6AB1-C848-95BE-9D13247CEA50}" srcOrd="1" destOrd="0" presId="urn:microsoft.com/office/officeart/2005/8/layout/hierarchy1"/>
    <dgm:cxn modelId="{C036A0C5-5482-4FCB-9C7A-57D994F5141E}" type="presOf" srcId="{4DB2E1C6-B06A-FC49-8059-51C3D25F6B56}" destId="{0301BCBA-6AB1-C848-95BE-9D13247CEA50}" srcOrd="0" destOrd="0" presId="urn:microsoft.com/office/officeart/2005/8/layout/hierarchy1"/>
    <dgm:cxn modelId="{D97D1753-0F4C-45E5-B214-FAE5F670DB74}" type="presParOf" srcId="{6A47B653-2366-D24A-8C7A-7AB66CECBD8A}" destId="{74BF834D-7F59-484E-89DE-732DF4F1175A}" srcOrd="1" destOrd="1" presId="urn:microsoft.com/office/officeart/2005/8/layout/hierarchy1"/>
    <dgm:cxn modelId="{826F4F83-0FC0-4240-B95F-522D3087F203}" type="presParOf" srcId="{D8699940-1E87-DD41-8057-0838747F6EB7}" destId="{6762F3D8-0BB4-E843-A541-83057AEF8DAD}" srcOrd="2" destOrd="1" presId="urn:microsoft.com/office/officeart/2005/8/layout/hierarchy1"/>
    <dgm:cxn modelId="{C88FAE92-67CF-415D-AB8C-29AEDB82B68A}" type="presOf" srcId="{431985FB-9917-4349-9EAA-44719B2B9874}" destId="{6762F3D8-0BB4-E843-A541-83057AEF8DAD}" srcOrd="0" destOrd="0" presId="urn:microsoft.com/office/officeart/2005/8/layout/hierarchy1"/>
    <dgm:cxn modelId="{2F71C3FA-FB23-4578-A221-6CB786400739}" type="presParOf" srcId="{D8699940-1E87-DD41-8057-0838747F6EB7}" destId="{A950B786-37DC-B040-B6FF-EE7999D2F820}" srcOrd="3" destOrd="1" presId="urn:microsoft.com/office/officeart/2005/8/layout/hierarchy1"/>
    <dgm:cxn modelId="{F57382B9-BEAC-4892-AEA1-D8FD2F255E17}" type="presParOf" srcId="{A950B786-37DC-B040-B6FF-EE7999D2F820}" destId="{B7B5BE39-9AE5-DA41-8502-6172BC5117A4}" srcOrd="0" destOrd="3" presId="urn:microsoft.com/office/officeart/2005/8/layout/hierarchy1"/>
    <dgm:cxn modelId="{2BC277DF-C273-4BC3-99FA-8BC7AFAF3979}" type="presParOf" srcId="{B7B5BE39-9AE5-DA41-8502-6172BC5117A4}" destId="{82E48B1D-304D-CC47-8BF7-F22051FB2650}" srcOrd="0" destOrd="0" presId="urn:microsoft.com/office/officeart/2005/8/layout/hierarchy1"/>
    <dgm:cxn modelId="{9F6DDCE1-B1BF-4A82-8963-DCA87399E01B}" type="presParOf" srcId="{B7B5BE39-9AE5-DA41-8502-6172BC5117A4}" destId="{95BB55CD-57E5-DC42-AD0D-D1D61976A78A}" srcOrd="1" destOrd="0" presId="urn:microsoft.com/office/officeart/2005/8/layout/hierarchy1"/>
    <dgm:cxn modelId="{3579CFA3-C54E-4368-89E7-069591E98755}" type="presOf" srcId="{8CEA27D6-418C-214E-AB2E-C97C1ABD853D}" destId="{95BB55CD-57E5-DC42-AD0D-D1D61976A78A}" srcOrd="0" destOrd="0" presId="urn:microsoft.com/office/officeart/2005/8/layout/hierarchy1"/>
    <dgm:cxn modelId="{CC0B4F9C-A8A2-4901-9A1E-30C2D85FDCB3}" type="presParOf" srcId="{A950B786-37DC-B040-B6FF-EE7999D2F820}" destId="{D2E25F1E-B3CF-F34D-A34E-3C533679A44D}" srcOrd="1" destOrd="3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623798" cy="2831329"/>
        <a:chOff x="0" y="0"/>
        <a:chExt cx="10623798" cy="2831329"/>
      </a:xfrm>
    </dsp:grpSpPr>
    <dsp:sp modelId="{B5AD7E76-812B-E24A-92E5-1F03DB18AF41}">
      <dsp:nvSpPr>
        <dsp:cNvPr id="5" name="任意多边形 4"/>
        <dsp:cNvSpPr/>
      </dsp:nvSpPr>
      <dsp:spPr bwMode="white">
        <a:xfrm>
          <a:off x="2308372" y="971902"/>
          <a:ext cx="2918532" cy="444946"/>
        </a:xfrm>
        <a:custGeom>
          <a:avLst/>
          <a:gdLst/>
          <a:ahLst/>
          <a:cxnLst/>
          <a:pathLst>
            <a:path w="4596" h="701">
              <a:moveTo>
                <a:pt x="4596" y="0"/>
              </a:moveTo>
              <a:lnTo>
                <a:pt x="4596" y="345"/>
              </a:lnTo>
              <a:lnTo>
                <a:pt x="0" y="345"/>
              </a:lnTo>
              <a:lnTo>
                <a:pt x="0" y="701"/>
              </a:lnTo>
            </a:path>
          </a:pathLst>
        </a:custGeom>
        <a:ln>
          <a:solidFill>
            <a:schemeClr val="tx2">
              <a:lumMod val="75000"/>
            </a:schemeClr>
          </a:solidFill>
        </a:ln>
      </dsp:spPr>
      <dsp:style>
        <a:lnRef idx="2">
          <a:schemeClr val="accent4"/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2308372" y="971902"/>
        <a:ext cx="2918532" cy="444946"/>
      </dsp:txXfrm>
    </dsp:sp>
    <dsp:sp modelId="{6762F3D8-0BB4-E843-A541-83057AEF8DAD}">
      <dsp:nvSpPr>
        <dsp:cNvPr id="8" name="任意多边形 7"/>
        <dsp:cNvSpPr/>
      </dsp:nvSpPr>
      <dsp:spPr bwMode="white">
        <a:xfrm>
          <a:off x="5226905" y="971902"/>
          <a:ext cx="2648350" cy="444946"/>
        </a:xfrm>
        <a:custGeom>
          <a:avLst/>
          <a:gdLst/>
          <a:ahLst/>
          <a:cxnLst/>
          <a:pathLst>
            <a:path w="4171" h="701">
              <a:moveTo>
                <a:pt x="0" y="0"/>
              </a:moveTo>
              <a:lnTo>
                <a:pt x="0" y="345"/>
              </a:lnTo>
              <a:lnTo>
                <a:pt x="4171" y="345"/>
              </a:lnTo>
              <a:lnTo>
                <a:pt x="4171" y="701"/>
              </a:lnTo>
            </a:path>
          </a:pathLst>
        </a:custGeom>
        <a:ln>
          <a:solidFill>
            <a:schemeClr val="tx2">
              <a:lumMod val="75000"/>
            </a:schemeClr>
          </a:solidFill>
        </a:ln>
      </dsp:spPr>
      <dsp:style>
        <a:lnRef idx="2">
          <a:schemeClr val="accent4"/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5226905" y="971902"/>
        <a:ext cx="2648350" cy="444946"/>
      </dsp:txXfrm>
    </dsp:sp>
    <dsp:sp modelId="{319E2233-1AC4-1647-8944-4F94684E3E18}">
      <dsp:nvSpPr>
        <dsp:cNvPr id="3" name="圆角矩形 2"/>
        <dsp:cNvSpPr/>
      </dsp:nvSpPr>
      <dsp:spPr bwMode="white">
        <a:xfrm>
          <a:off x="3053529" y="415"/>
          <a:ext cx="4346751" cy="97148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3053529" y="415"/>
        <a:ext cx="4346751" cy="971486"/>
      </dsp:txXfrm>
    </dsp:sp>
    <dsp:sp modelId="{D78E3B38-FB90-C14E-A551-4A461DF153C7}">
      <dsp:nvSpPr>
        <dsp:cNvPr id="4" name="圆角矩形 3"/>
        <dsp:cNvSpPr/>
      </dsp:nvSpPr>
      <dsp:spPr bwMode="white">
        <a:xfrm>
          <a:off x="3223518" y="161905"/>
          <a:ext cx="4346751" cy="971486"/>
        </a:xfrm>
        <a:prstGeom prst="roundRect">
          <a:avLst>
            <a:gd name="adj" fmla="val 10000"/>
          </a:avLst>
        </a:prstGeom>
        <a:ln>
          <a:solidFill>
            <a:schemeClr val="tx2">
              <a:lumMod val="75000"/>
            </a:schemeClr>
          </a:solidFill>
        </a:ln>
      </dsp:spPr>
      <dsp:style>
        <a:lnRef idx="2">
          <a:schemeClr val="accent2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horz" wrap="square" lIns="106680" tIns="106680" rIns="106680" bIns="1066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dirty="0">
              <a:solidFill>
                <a:schemeClr val="dk1"/>
              </a:solidFill>
            </a:rPr>
            <a:t>LLM Personalization</a:t>
          </a:r>
          <a:endParaRPr lang="en-US" altLang="zh-CN" sz="2800" dirty="0">
            <a:solidFill>
              <a:schemeClr val="dk1"/>
            </a:solidFill>
          </a:endParaRPr>
        </a:p>
      </dsp:txBody>
      <dsp:txXfrm>
        <a:off x="3223518" y="161905"/>
        <a:ext cx="4346751" cy="971486"/>
      </dsp:txXfrm>
    </dsp:sp>
    <dsp:sp modelId="{FE4A049B-F608-E54E-BA8B-EA7093EB8408}">
      <dsp:nvSpPr>
        <dsp:cNvPr id="6" name="圆角矩形 5"/>
        <dsp:cNvSpPr/>
      </dsp:nvSpPr>
      <dsp:spPr bwMode="white">
        <a:xfrm>
          <a:off x="-169989" y="1416848"/>
          <a:ext cx="4956723" cy="1252576"/>
        </a:xfrm>
        <a:prstGeom prst="roundRect">
          <a:avLst>
            <a:gd name="adj" fmla="val 10000"/>
          </a:avLst>
        </a:prstGeom>
        <a:solidFill>
          <a:schemeClr val="bg2">
            <a:lumMod val="25000"/>
            <a:lumOff val="75000"/>
          </a:schemeClr>
        </a:solidFill>
      </dsp:spPr>
      <dsp:style>
        <a:lnRef idx="2">
          <a:schemeClr val="lt1"/>
        </a:lnRef>
        <a:fillRef idx="1">
          <a:schemeClr val="accent4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-169989" y="1416848"/>
        <a:ext cx="4956723" cy="1252576"/>
      </dsp:txXfrm>
    </dsp:sp>
    <dsp:sp modelId="{0301BCBA-6AB1-C848-95BE-9D13247CEA50}">
      <dsp:nvSpPr>
        <dsp:cNvPr id="7" name="圆角矩形 6"/>
        <dsp:cNvSpPr/>
      </dsp:nvSpPr>
      <dsp:spPr bwMode="white">
        <a:xfrm>
          <a:off x="0" y="1578337"/>
          <a:ext cx="4956723" cy="1252576"/>
        </a:xfrm>
        <a:prstGeom prst="roundRect">
          <a:avLst>
            <a:gd name="adj" fmla="val 10000"/>
          </a:avLst>
        </a:prstGeom>
        <a:ln>
          <a:solidFill>
            <a:schemeClr val="bg2">
              <a:lumMod val="25000"/>
              <a:lumOff val="75000"/>
            </a:schemeClr>
          </a:solidFill>
        </a:ln>
      </dsp:spPr>
      <dsp:style>
        <a:lnRef idx="2">
          <a:schemeClr val="accent4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horz" wrap="square" lIns="106680" tIns="106680" rIns="106680" bIns="1066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dirty="0">
              <a:solidFill>
                <a:schemeClr val="dk1"/>
              </a:solidFill>
            </a:rPr>
            <a:t>Part II</a:t>
          </a:r>
          <a:endParaRPr lang="en-US" sz="280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dirty="0">
              <a:solidFill>
                <a:schemeClr val="dk1"/>
              </a:solidFill>
            </a:rPr>
            <a:t>Personalization Techniques</a:t>
          </a:r>
          <a:endParaRPr lang="en-US" altLang="zh-CN" sz="2400" dirty="0">
            <a:solidFill>
              <a:schemeClr val="dk1"/>
            </a:solidFill>
          </a:endParaRPr>
        </a:p>
      </dsp:txBody>
      <dsp:txXfrm>
        <a:off x="0" y="1578337"/>
        <a:ext cx="4956723" cy="1252576"/>
      </dsp:txXfrm>
    </dsp:sp>
    <dsp:sp modelId="{82E48B1D-304D-CC47-8BF7-F22051FB2650}">
      <dsp:nvSpPr>
        <dsp:cNvPr id="9" name="圆角矩形 8"/>
        <dsp:cNvSpPr/>
      </dsp:nvSpPr>
      <dsp:spPr bwMode="white">
        <a:xfrm>
          <a:off x="5296700" y="1416848"/>
          <a:ext cx="5157109" cy="1252576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</dsp:spPr>
      <dsp:style>
        <a:lnRef idx="2">
          <a:schemeClr val="lt1"/>
        </a:lnRef>
        <a:fillRef idx="1">
          <a:schemeClr val="accent4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5296700" y="1416848"/>
        <a:ext cx="5157109" cy="1252576"/>
      </dsp:txXfrm>
    </dsp:sp>
    <dsp:sp modelId="{95BB55CD-57E5-DC42-AD0D-D1D61976A78A}">
      <dsp:nvSpPr>
        <dsp:cNvPr id="10" name="圆角矩形 9"/>
        <dsp:cNvSpPr/>
      </dsp:nvSpPr>
      <dsp:spPr bwMode="white">
        <a:xfrm>
          <a:off x="5466689" y="1578337"/>
          <a:ext cx="5157109" cy="1252576"/>
        </a:xfrm>
        <a:prstGeom prst="roundRect">
          <a:avLst>
            <a:gd name="adj" fmla="val 10000"/>
          </a:avLst>
        </a:prstGeom>
        <a:ln>
          <a:solidFill>
            <a:schemeClr val="accent6">
              <a:lumMod val="40000"/>
              <a:lumOff val="60000"/>
            </a:schemeClr>
          </a:solidFill>
        </a:ln>
      </dsp:spPr>
      <dsp:style>
        <a:lnRef idx="2">
          <a:schemeClr val="accent4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horz" wrap="square" lIns="106680" tIns="106680" rIns="106680" bIns="1066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dirty="0">
              <a:solidFill>
                <a:schemeClr val="dk1"/>
              </a:solidFill>
            </a:rPr>
            <a:t>Part III</a:t>
          </a:r>
          <a:endParaRPr lang="en-US" sz="280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dirty="0">
              <a:solidFill>
                <a:schemeClr val="dk1"/>
              </a:solidFill>
            </a:rPr>
            <a:t>Data</a:t>
          </a:r>
          <a:r>
            <a:rPr lang="en-US" altLang="zh-CN" sz="1600" dirty="0">
              <a:solidFill>
                <a:schemeClr val="dk1"/>
              </a:solidFill>
            </a:rPr>
            <a:t> </a:t>
          </a:r>
          <a:r>
            <a:rPr lang="en-US" altLang="zh-CN" sz="2400" dirty="0">
              <a:solidFill>
                <a:schemeClr val="dk1"/>
              </a:solidFill>
            </a:rPr>
            <a:t>Foundations</a:t>
          </a:r>
          <a:r>
            <a:rPr lang="en-US" altLang="zh-CN" sz="1600" dirty="0">
              <a:solidFill>
                <a:schemeClr val="dk1"/>
              </a:solidFill>
            </a:rPr>
            <a:t> </a:t>
          </a:r>
          <a:r>
            <a:rPr lang="en-US" altLang="zh-CN" sz="2400" dirty="0">
              <a:solidFill>
                <a:schemeClr val="dk1"/>
              </a:solidFill>
            </a:rPr>
            <a:t>and</a:t>
          </a:r>
          <a:r>
            <a:rPr lang="en-US" altLang="zh-CN" sz="1600" dirty="0">
              <a:solidFill>
                <a:schemeClr val="dk1"/>
              </a:solidFill>
            </a:rPr>
            <a:t> </a:t>
          </a:r>
          <a:r>
            <a:rPr lang="en-US" altLang="zh-CN" sz="2400" dirty="0">
              <a:solidFill>
                <a:schemeClr val="dk1"/>
              </a:solidFill>
            </a:rPr>
            <a:t>Evaluation</a:t>
          </a:r>
          <a:endParaRPr lang="en-US" altLang="zh-CN" sz="2400" dirty="0">
            <a:solidFill>
              <a:schemeClr val="dk1"/>
            </a:solidFill>
          </a:endParaRPr>
        </a:p>
      </dsp:txBody>
      <dsp:txXfrm>
        <a:off x="5466689" y="1578337"/>
        <a:ext cx="5157109" cy="1252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7C60D-8885-C44B-BBAA-92DEA9646989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34599-7F83-6A44-B3CB-6C6905879CD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B34599-7F83-6A44-B3CB-6C6905879CD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is a ubiquitous data structure, and recent decades have witnessed a huge success of graph machine learning and graph data mining in various domains, including </a:t>
            </a:r>
            <a:r>
              <a:rPr lang="en-US" dirty="0" err="1"/>
              <a:t>xxxxx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 matchingName="1_Section Header">
  <p:cSld name="1_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20"/>
          <p:cNvSpPr>
            <a:spLocks noGrp="1"/>
          </p:cNvSpPr>
          <p:nvPr>
            <p:ph type="title" hasCustomPrompt="1"/>
          </p:nvPr>
        </p:nvSpPr>
        <p:spPr>
          <a:xfrm>
            <a:off x="69851" y="274549"/>
            <a:ext cx="11904785" cy="550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>
                <a:solidFill>
                  <a:srgbClr val="01468B"/>
                </a:solidFill>
              </a:defRPr>
            </a:lvl1pPr>
          </a:lstStyle>
          <a:p>
            <a:r>
              <a:rPr lang="en-US" dirty="0"/>
              <a:t>Contents</a:t>
            </a:r>
            <a:endParaRPr lang="en-US" dirty="0"/>
          </a:p>
        </p:txBody>
      </p:sp>
      <p:sp>
        <p:nvSpPr>
          <p:cNvPr id="1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617026" y="6445964"/>
            <a:ext cx="434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AFC43F8-4A02-D545-8A4D-29415DB3A03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 matchingName="Title Slide">
  <p:cSld name="1_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3795"/>
            <a:ext cx="12192000" cy="46946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8092" y="-10860"/>
            <a:ext cx="3068615" cy="222688"/>
          </a:xfrm>
          <a:prstGeom prst="rect">
            <a:avLst/>
          </a:prstGeom>
          <a:solidFill>
            <a:srgbClr val="FF5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 - Introduction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060523" y="-10860"/>
            <a:ext cx="3068615" cy="222688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II - Data-Efficient TGNN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6129138" y="-10860"/>
            <a:ext cx="3068615" cy="222688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III - Resource-Efficient TGNN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9130974" y="-10860"/>
            <a:ext cx="3068615" cy="222688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IV - Discussion &amp; Future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9851" y="1080878"/>
            <a:ext cx="11380788" cy="4443413"/>
          </a:xfrm>
          <a:prstGeom prst="rect">
            <a:avLst/>
          </a:prstGeom>
        </p:spPr>
        <p:txBody>
          <a:bodyPr/>
          <a:lstStyle>
            <a:lvl1pPr marL="460375" indent="-460375">
              <a:buFont typeface="Wingdings" panose="05000000000000000000" pitchFamily="2" charset="2"/>
              <a:buChar char="q"/>
              <a:defRPr sz="2400"/>
            </a:lvl1pPr>
            <a:lvl2pPr marL="920750" indent="-339725">
              <a:buFont typeface="Wingdings" panose="05000000000000000000" pitchFamily="2" charset="2"/>
              <a:buChar char="q"/>
              <a:defRPr sz="2400"/>
            </a:lvl2pPr>
            <a:lvl3pPr marL="1374775" indent="-339725">
              <a:buFont typeface="Wingdings" panose="05000000000000000000" pitchFamily="2" charset="2"/>
              <a:buChar char="q"/>
              <a:defRPr sz="2400"/>
            </a:lvl3pPr>
            <a:lvl4pPr marL="342900" indent="-342900">
              <a:buFont typeface="Wingdings" panose="05000000000000000000" pitchFamily="2" charset="2"/>
              <a:buChar char="q"/>
              <a:defRPr sz="2400"/>
            </a:lvl4pPr>
            <a:lvl5pPr marL="342900" indent="-342900">
              <a:buFont typeface="Wingdings" panose="05000000000000000000" pitchFamily="2" charset="2"/>
              <a:buChar char="q"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</p:txBody>
      </p:sp>
      <p:sp>
        <p:nvSpPr>
          <p:cNvPr id="22" name="Title Placeholder 20"/>
          <p:cNvSpPr>
            <a:spLocks noGrp="1"/>
          </p:cNvSpPr>
          <p:nvPr>
            <p:ph type="title" hasCustomPrompt="1"/>
          </p:nvPr>
        </p:nvSpPr>
        <p:spPr>
          <a:xfrm>
            <a:off x="69851" y="274549"/>
            <a:ext cx="11904785" cy="550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>
                <a:solidFill>
                  <a:srgbClr val="01468B"/>
                </a:solidFill>
              </a:defRPr>
            </a:lvl1pPr>
          </a:lstStyle>
          <a:p>
            <a:r>
              <a:rPr lang="en-US" dirty="0"/>
              <a:t>Contents</a:t>
            </a:r>
            <a:endParaRPr lang="en-US" dirty="0"/>
          </a:p>
        </p:txBody>
      </p:sp>
      <p:sp>
        <p:nvSpPr>
          <p:cNvPr id="28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0998200" y="6445964"/>
            <a:ext cx="1053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092" y="6408359"/>
            <a:ext cx="2537717" cy="4403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2"/>
          <p:cNvSpPr/>
          <p:nvPr userDrawn="1"/>
        </p:nvSpPr>
        <p:spPr>
          <a:xfrm>
            <a:off x="0" y="6392137"/>
            <a:ext cx="12192000" cy="499925"/>
          </a:xfrm>
          <a:prstGeom prst="rect">
            <a:avLst/>
          </a:prstGeom>
          <a:solidFill>
            <a:srgbClr val="145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矩形 2"/>
          <p:cNvSpPr/>
          <p:nvPr userDrawn="1"/>
        </p:nvSpPr>
        <p:spPr>
          <a:xfrm>
            <a:off x="0" y="745206"/>
            <a:ext cx="3403600" cy="107950"/>
          </a:xfrm>
          <a:prstGeom prst="rect">
            <a:avLst/>
          </a:prstGeom>
          <a:solidFill>
            <a:srgbClr val="145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9" name="直接连接符 3"/>
          <p:cNvCxnSpPr/>
          <p:nvPr userDrawn="1"/>
        </p:nvCxnSpPr>
        <p:spPr>
          <a:xfrm>
            <a:off x="3360738" y="796006"/>
            <a:ext cx="2692400" cy="0"/>
          </a:xfrm>
          <a:prstGeom prst="line">
            <a:avLst/>
          </a:prstGeom>
          <a:ln w="28575">
            <a:solidFill>
              <a:srgbClr val="1453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white text on a black background&#10;&#10;AI-generated content may be incorrect.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26199"/>
            <a:ext cx="2006600" cy="431800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59536"/>
            <a:ext cx="2743200" cy="365125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fld id="{B9B565A6-6737-B248-89C3-F8C0DFC3E68D}" type="slidenum">
              <a:rPr lang="en-US" smtClean="0"/>
            </a:fld>
            <a:endParaRPr lang="en-US" sz="2400" dirty="0"/>
          </a:p>
        </p:txBody>
      </p:sp>
      <p:sp>
        <p:nvSpPr>
          <p:cNvPr id="15" name="文本占位符 2"/>
          <p:cNvSpPr>
            <a:spLocks noGrp="1"/>
          </p:cNvSpPr>
          <p:nvPr>
            <p:ph idx="1"/>
          </p:nvPr>
        </p:nvSpPr>
        <p:spPr bwMode="auto">
          <a:xfrm>
            <a:off x="119008" y="999662"/>
            <a:ext cx="11799013" cy="466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marR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Tx/>
              <a:buNone/>
              <a:defRPr sz="3600"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1pPr>
            <a:lvl2pPr marL="742950" marR="0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2pPr>
            <a:lvl3pPr marL="1143000" marR="0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4pPr>
            <a:lvl5pPr marL="2057400" marR="0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p"/>
              <a:defRPr/>
            </a:pPr>
            <a:r>
              <a:rPr kumimoji="1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单击此处编辑母版文本样式</a:t>
            </a:r>
            <a:endParaRPr kumimoji="1" lang="zh-CN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第二级</a:t>
            </a:r>
            <a:endParaRPr kumimoji="1" lang="zh-CN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1143000" marR="0" lvl="2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Tx/>
              <a:buFontTx/>
              <a:buChar char="•"/>
              <a:defRPr/>
            </a:pP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第三级</a:t>
            </a:r>
            <a:endParaRPr kumimoji="1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1600200" marR="0" lvl="3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Tx/>
              <a:buFont typeface="Arial" panose="020B0604020202090204" pitchFamily="34" charset="0"/>
              <a:buChar char="–"/>
              <a:defRPr/>
            </a:pPr>
            <a:r>
              <a:rPr kumimoji="1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第四级</a:t>
            </a:r>
            <a:endParaRPr kumimoji="1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2057400" marR="0" lvl="4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Tx/>
              <a:buFont typeface="Arial" panose="020B0604020202090204" pitchFamily="34" charset="0"/>
              <a:buChar char="»"/>
              <a:defRPr/>
            </a:pPr>
            <a:r>
              <a:rPr kumimoji="1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第五级</a:t>
            </a:r>
            <a:endParaRPr kumimoji="1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</p:txBody>
      </p:sp>
      <p:sp>
        <p:nvSpPr>
          <p:cNvPr id="16" name="标题 1"/>
          <p:cNvSpPr>
            <a:spLocks noGrp="1"/>
          </p:cNvSpPr>
          <p:nvPr>
            <p:ph type="title"/>
          </p:nvPr>
        </p:nvSpPr>
        <p:spPr>
          <a:xfrm>
            <a:off x="0" y="-7885"/>
            <a:ext cx="10187929" cy="736490"/>
          </a:xfrm>
        </p:spPr>
        <p:txBody>
          <a:bodyPr>
            <a:normAutofit/>
          </a:bodyPr>
          <a:lstStyle>
            <a:lvl1pPr>
              <a:defRPr sz="4000" b="1" baseline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2"/>
          <p:cNvSpPr/>
          <p:nvPr userDrawn="1"/>
        </p:nvSpPr>
        <p:spPr>
          <a:xfrm>
            <a:off x="0" y="6392137"/>
            <a:ext cx="12192000" cy="499925"/>
          </a:xfrm>
          <a:prstGeom prst="rect">
            <a:avLst/>
          </a:prstGeom>
          <a:solidFill>
            <a:srgbClr val="145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矩形 2"/>
          <p:cNvSpPr/>
          <p:nvPr userDrawn="1"/>
        </p:nvSpPr>
        <p:spPr>
          <a:xfrm>
            <a:off x="0" y="745206"/>
            <a:ext cx="3403600" cy="107950"/>
          </a:xfrm>
          <a:prstGeom prst="rect">
            <a:avLst/>
          </a:prstGeom>
          <a:solidFill>
            <a:srgbClr val="145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9" name="直接连接符 3"/>
          <p:cNvCxnSpPr/>
          <p:nvPr userDrawn="1"/>
        </p:nvCxnSpPr>
        <p:spPr>
          <a:xfrm>
            <a:off x="3360738" y="796006"/>
            <a:ext cx="2692400" cy="0"/>
          </a:xfrm>
          <a:prstGeom prst="line">
            <a:avLst/>
          </a:prstGeom>
          <a:ln w="28575">
            <a:solidFill>
              <a:srgbClr val="1453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white text on a black background&#10;&#10;AI-generated content may be incorrect.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26199"/>
            <a:ext cx="2006600" cy="431800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59536"/>
            <a:ext cx="2743200" cy="365125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fld id="{B9B565A6-6737-B248-89C3-F8C0DFC3E68D}" type="slidenum">
              <a:rPr lang="en-US" smtClean="0"/>
            </a:fld>
            <a:endParaRPr lang="en-US" sz="2400" dirty="0"/>
          </a:p>
        </p:txBody>
      </p:sp>
      <p:sp>
        <p:nvSpPr>
          <p:cNvPr id="15" name="文本占位符 2"/>
          <p:cNvSpPr>
            <a:spLocks noGrp="1"/>
          </p:cNvSpPr>
          <p:nvPr>
            <p:ph idx="1"/>
          </p:nvPr>
        </p:nvSpPr>
        <p:spPr bwMode="auto">
          <a:xfrm>
            <a:off x="119008" y="999662"/>
            <a:ext cx="11799013" cy="466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marR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Tx/>
              <a:buNone/>
              <a:defRPr sz="3600"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1pPr>
            <a:lvl2pPr marL="742950" marR="0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2pPr>
            <a:lvl3pPr marL="1143000" marR="0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4pPr>
            <a:lvl5pPr marL="2057400" marR="0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Tx/>
              <a:buNone/>
              <a:defRPr baseline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defRPr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p"/>
              <a:defRPr/>
            </a:pPr>
            <a:r>
              <a:rPr kumimoji="1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单击此处编辑母版文本样式</a:t>
            </a:r>
            <a:endParaRPr kumimoji="1" lang="zh-CN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第二级</a:t>
            </a:r>
            <a:endParaRPr kumimoji="1" lang="zh-CN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1143000" marR="0" lvl="2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CC"/>
              </a:buClr>
              <a:buSzTx/>
              <a:buFontTx/>
              <a:buChar char="•"/>
              <a:defRPr/>
            </a:pP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第三级</a:t>
            </a:r>
            <a:endParaRPr kumimoji="1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1600200" marR="0" lvl="3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Tx/>
              <a:buFont typeface="Arial" panose="020B0604020202090204" pitchFamily="34" charset="0"/>
              <a:buChar char="–"/>
              <a:defRPr/>
            </a:pPr>
            <a:r>
              <a:rPr kumimoji="1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第四级</a:t>
            </a:r>
            <a:endParaRPr kumimoji="1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  <a:p>
            <a:pPr marL="2057400" marR="0" lvl="4" indent="-2286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Tx/>
              <a:buFont typeface="Arial" panose="020B0604020202090204" pitchFamily="34" charset="0"/>
              <a:buChar char="»"/>
              <a:defRPr/>
            </a:pPr>
            <a:r>
              <a:rPr kumimoji="1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黑体" panose="02010609060101010101" charset="-122"/>
              </a:rPr>
              <a:t>第五级</a:t>
            </a:r>
            <a:endParaRPr kumimoji="1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黑体" panose="02010609060101010101" charset="-122"/>
            </a:endParaRPr>
          </a:p>
        </p:txBody>
      </p:sp>
      <p:sp>
        <p:nvSpPr>
          <p:cNvPr id="16" name="标题 1"/>
          <p:cNvSpPr>
            <a:spLocks noGrp="1"/>
          </p:cNvSpPr>
          <p:nvPr>
            <p:ph type="title"/>
          </p:nvPr>
        </p:nvSpPr>
        <p:spPr>
          <a:xfrm>
            <a:off x="0" y="-7885"/>
            <a:ext cx="10187929" cy="736490"/>
          </a:xfrm>
        </p:spPr>
        <p:txBody>
          <a:bodyPr>
            <a:normAutofit/>
          </a:bodyPr>
          <a:lstStyle>
            <a:lvl1pPr>
              <a:defRPr sz="4000" b="1" baseline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 matchingName="1_Section Header">
  <p:cSld name="1_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20"/>
          <p:cNvSpPr>
            <a:spLocks noGrp="1"/>
          </p:cNvSpPr>
          <p:nvPr>
            <p:ph type="title" hasCustomPrompt="1"/>
          </p:nvPr>
        </p:nvSpPr>
        <p:spPr>
          <a:xfrm>
            <a:off x="69851" y="274549"/>
            <a:ext cx="11904785" cy="550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>
                <a:solidFill>
                  <a:srgbClr val="01468B"/>
                </a:solidFill>
              </a:defRPr>
            </a:lvl1pPr>
          </a:lstStyle>
          <a:p>
            <a:r>
              <a:rPr lang="en-US" dirty="0"/>
              <a:t>Contents</a:t>
            </a:r>
            <a:endParaRPr lang="en-US" dirty="0"/>
          </a:p>
        </p:txBody>
      </p:sp>
      <p:sp>
        <p:nvSpPr>
          <p:cNvPr id="16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1617026" y="6445964"/>
            <a:ext cx="434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AFC43F8-4A02-D545-8A4D-29415DB3A038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 matchingName="Title Slide">
  <p:cSld name="1_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3795"/>
            <a:ext cx="12192000" cy="46946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8092" y="-10860"/>
            <a:ext cx="3068615" cy="222688"/>
          </a:xfrm>
          <a:prstGeom prst="rect">
            <a:avLst/>
          </a:prstGeom>
          <a:solidFill>
            <a:srgbClr val="FF5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 - Introduction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060523" y="-10860"/>
            <a:ext cx="3068615" cy="222688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II - Data-Efficient TGNN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6129138" y="-10860"/>
            <a:ext cx="3068615" cy="222688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III - Resource-Efficient TGNN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9130974" y="-10860"/>
            <a:ext cx="3068615" cy="222688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90204" pitchFamily="34" charset="0"/>
                <a:cs typeface="Arial" panose="020B0604020202090204" pitchFamily="34" charset="0"/>
              </a:rPr>
              <a:t>Part IV - Discussion &amp; Future</a:t>
            </a:r>
            <a:endParaRPr lang="en-US" b="1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9851" y="1080878"/>
            <a:ext cx="11380788" cy="4443413"/>
          </a:xfrm>
          <a:prstGeom prst="rect">
            <a:avLst/>
          </a:prstGeom>
        </p:spPr>
        <p:txBody>
          <a:bodyPr/>
          <a:lstStyle>
            <a:lvl1pPr marL="460375" indent="-460375">
              <a:buFont typeface="Wingdings" panose="05000000000000000000" pitchFamily="2" charset="2"/>
              <a:buChar char="q"/>
              <a:defRPr sz="2400"/>
            </a:lvl1pPr>
            <a:lvl2pPr marL="920750" indent="-339725">
              <a:buFont typeface="Wingdings" panose="05000000000000000000" pitchFamily="2" charset="2"/>
              <a:buChar char="q"/>
              <a:defRPr sz="2400"/>
            </a:lvl2pPr>
            <a:lvl3pPr marL="1374775" indent="-339725">
              <a:buFont typeface="Wingdings" panose="05000000000000000000" pitchFamily="2" charset="2"/>
              <a:buChar char="q"/>
              <a:defRPr sz="2400"/>
            </a:lvl3pPr>
            <a:lvl4pPr marL="342900" indent="-342900">
              <a:buFont typeface="Wingdings" panose="05000000000000000000" pitchFamily="2" charset="2"/>
              <a:buChar char="q"/>
              <a:defRPr sz="2400"/>
            </a:lvl4pPr>
            <a:lvl5pPr marL="342900" indent="-342900">
              <a:buFont typeface="Wingdings" panose="05000000000000000000" pitchFamily="2" charset="2"/>
              <a:buChar char="q"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</p:txBody>
      </p:sp>
      <p:sp>
        <p:nvSpPr>
          <p:cNvPr id="22" name="Title Placeholder 20"/>
          <p:cNvSpPr>
            <a:spLocks noGrp="1"/>
          </p:cNvSpPr>
          <p:nvPr>
            <p:ph type="title" hasCustomPrompt="1"/>
          </p:nvPr>
        </p:nvSpPr>
        <p:spPr>
          <a:xfrm>
            <a:off x="69851" y="274549"/>
            <a:ext cx="11904785" cy="550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>
                <a:solidFill>
                  <a:srgbClr val="01468B"/>
                </a:solidFill>
              </a:defRPr>
            </a:lvl1pPr>
          </a:lstStyle>
          <a:p>
            <a:r>
              <a:rPr lang="en-US" dirty="0"/>
              <a:t>Contents</a:t>
            </a:r>
            <a:endParaRPr lang="en-US" dirty="0"/>
          </a:p>
        </p:txBody>
      </p:sp>
      <p:sp>
        <p:nvSpPr>
          <p:cNvPr id="28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10998200" y="6445964"/>
            <a:ext cx="1053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092" y="6408359"/>
            <a:ext cx="2537717" cy="4403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B565A6-6737-B248-89C3-F8C0DFC3E68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26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565A6-6737-B248-89C3-F8C0DFC3E68D}" type="slidenum">
              <a:rPr lang="en-US" smtClean="0"/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1580" y="136525"/>
            <a:ext cx="11457709" cy="63998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altLang="zh-CN" dirty="0">
                <a:sym typeface="+mn-ea"/>
              </a:rPr>
              <a:t>Preference Feedback Enables Personalized Alignment</a:t>
            </a:r>
            <a:br>
              <a:rPr lang="en-US" altLang="zh-CN" dirty="0">
                <a:sym typeface="+mn-ea"/>
              </a:rPr>
            </a:b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1425" y="890270"/>
            <a:ext cx="8969375" cy="4166870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1106805" y="5048250"/>
            <a:ext cx="9519920" cy="1280160"/>
          </a:xfrm>
          <a:prstGeom prst="rect">
            <a:avLst/>
          </a:prstGeom>
          <a:noFill/>
        </p:spPr>
        <p:txBody>
          <a:bodyPr wrap="square" lIns="18288" tIns="18288" rIns="18288" bIns="18288">
            <a:noAutofit/>
          </a:bodyPr>
          <a:lstStyle/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Model individual preference signals</a:t>
            </a:r>
            <a:endParaRPr lang="en-US" altLang="zh-CN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Combine user embeddings with language modeling</a:t>
            </a:r>
            <a:endParaRPr lang="en-US" altLang="zh-CN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285750" indent="-285750">
              <a:lnSpc>
                <a:spcPct val="12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Align outputs for diverse users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altLang="zh-CN" dirty="0">
                <a:sym typeface="+mn-ea"/>
              </a:rPr>
              <a:t>Evaluation and Privacy Remain Core Bottlenecks</a:t>
            </a:r>
            <a:br>
              <a:rPr lang="en-US" altLang="zh-CN" dirty="0">
                <a:sym typeface="+mn-ea"/>
              </a:rPr>
            </a:b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545" y="1291590"/>
            <a:ext cx="4171950" cy="44646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495" y="976630"/>
            <a:ext cx="6535420" cy="4705350"/>
          </a:xfrm>
          <a:prstGeom prst="rect">
            <a:avLst/>
          </a:prstGeom>
        </p:spPr>
      </p:pic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Scope of This Tutorial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graphicFrame>
        <p:nvGraphicFramePr>
          <p:cNvPr id="2" name="Diagram 1"/>
          <p:cNvGraphicFramePr/>
          <p:nvPr/>
        </p:nvGraphicFramePr>
        <p:xfrm>
          <a:off x="993228" y="824993"/>
          <a:ext cx="10623798" cy="2831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6501881" y="3656322"/>
            <a:ext cx="5000748" cy="2426610"/>
            <a:chOff x="6305126" y="3673366"/>
            <a:chExt cx="5000748" cy="2426610"/>
          </a:xfrm>
        </p:grpSpPr>
        <p:grpSp>
          <p:nvGrpSpPr>
            <p:cNvPr id="15" name="Group 14"/>
            <p:cNvGrpSpPr/>
            <p:nvPr/>
          </p:nvGrpSpPr>
          <p:grpSpPr>
            <a:xfrm>
              <a:off x="6305126" y="3673366"/>
              <a:ext cx="5000748" cy="2426610"/>
              <a:chOff x="871278" y="3673366"/>
              <a:chExt cx="5000748" cy="242661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3294993" y="3673366"/>
                <a:ext cx="0" cy="1765959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ounded Rectangle 16"/>
              <p:cNvSpPr/>
              <p:nvPr/>
            </p:nvSpPr>
            <p:spPr>
              <a:xfrm>
                <a:off x="871279" y="3810223"/>
                <a:ext cx="5000747" cy="660651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dirty="0">
                    <a:solidFill>
                      <a:schemeClr val="tx1"/>
                    </a:solidFill>
                  </a:rPr>
                  <a:t>Personalization granularity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871278" y="5439325"/>
                <a:ext cx="5000747" cy="660651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dirty="0">
                    <a:solidFill>
                      <a:schemeClr val="tx1"/>
                    </a:solidFill>
                  </a:rPr>
                  <a:t>Benchmarks, protocols, and metrics</a:t>
                </a:r>
                <a:endParaRPr lang="en-US" altLang="zh-CN" sz="2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Rounded Rectangle 4"/>
            <p:cNvSpPr/>
            <p:nvPr/>
          </p:nvSpPr>
          <p:spPr>
            <a:xfrm>
              <a:off x="6305126" y="4624773"/>
              <a:ext cx="5000747" cy="66065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chemeClr val="tx1"/>
                  </a:solidFill>
                </a:rPr>
                <a:t>Direct and downstream personalization</a:t>
              </a:r>
              <a:r>
                <a:rPr lang="en-US" sz="2400" dirty="0">
                  <a:solidFill>
                    <a:schemeClr val="tx1"/>
                  </a:solidFill>
                </a:rPr>
                <a:t> 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71319" y="3656322"/>
            <a:ext cx="5000748" cy="2426610"/>
            <a:chOff x="6305126" y="3673366"/>
            <a:chExt cx="5000748" cy="2426610"/>
          </a:xfrm>
        </p:grpSpPr>
        <p:grpSp>
          <p:nvGrpSpPr>
            <p:cNvPr id="22" name="Group 21"/>
            <p:cNvGrpSpPr/>
            <p:nvPr/>
          </p:nvGrpSpPr>
          <p:grpSpPr>
            <a:xfrm>
              <a:off x="6305126" y="3673366"/>
              <a:ext cx="5000748" cy="2426610"/>
              <a:chOff x="871278" y="3673366"/>
              <a:chExt cx="5000748" cy="242661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3294993" y="3673366"/>
                <a:ext cx="0" cy="1765959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/>
              <p:cNvSpPr/>
              <p:nvPr/>
            </p:nvSpPr>
            <p:spPr>
              <a:xfrm>
                <a:off x="871279" y="3810223"/>
                <a:ext cx="5000747" cy="660651"/>
              </a:xfrm>
              <a:prstGeom prst="roundRect">
                <a:avLst/>
              </a:prstGeom>
              <a:solidFill>
                <a:schemeClr val="bg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dirty="0">
                    <a:solidFill>
                      <a:schemeClr val="tx1"/>
                    </a:solidFill>
                  </a:rPr>
                  <a:t>RAG and Prompting</a:t>
                </a:r>
                <a:endParaRPr lang="en-US" altLang="zh-CN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871278" y="5439325"/>
                <a:ext cx="5000747" cy="660651"/>
              </a:xfrm>
              <a:prstGeom prst="roundRect">
                <a:avLst/>
              </a:prstGeom>
              <a:solidFill>
                <a:schemeClr val="bg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dirty="0">
                    <a:solidFill>
                      <a:schemeClr val="tx1"/>
                    </a:solidFill>
                  </a:rPr>
                  <a:t>RLHF / preference alignment</a:t>
                </a:r>
                <a:endParaRPr lang="en-US" altLang="zh-CN" sz="2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" name="Rounded Rectangle 22"/>
            <p:cNvSpPr/>
            <p:nvPr/>
          </p:nvSpPr>
          <p:spPr>
            <a:xfrm>
              <a:off x="6305126" y="4624773"/>
              <a:ext cx="5000747" cy="660651"/>
            </a:xfrm>
            <a:prstGeom prst="roundRect">
              <a:avLst/>
            </a:prstGeom>
            <a:solidFill>
              <a:schemeClr val="bg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chemeClr val="tx1"/>
                  </a:solidFill>
                </a:rPr>
                <a:t>Representation learning</a:t>
              </a:r>
              <a:endParaRPr lang="en-US" altLang="zh-CN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7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45672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/>
          <p:nvPr/>
        </p:nvSpPr>
        <p:spPr>
          <a:xfrm>
            <a:off x="287215" y="522005"/>
            <a:ext cx="10922491" cy="550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3000" b="1" i="0" u="none" strike="noStrike" cap="none">
                <a:solidFill>
                  <a:srgbClr val="14274A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90204"/>
                <a:sym typeface="Arial" panose="020B060402020209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90204"/>
              <a:defRPr sz="1050" b="0" i="0" u="none" strike="noStrike" cap="none">
                <a:solidFill>
                  <a:srgbClr val="000000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r>
              <a:rPr lang="en-US" sz="3600" dirty="0"/>
              <a:t>Contents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24543" y="1480457"/>
            <a:ext cx="11212286" cy="4267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</a:rPr>
              <a:t>Part I – Introduction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Part II – Personalization Techniques for LLMs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lang="en-US" sz="2800" b="1" dirty="0">
                <a:solidFill>
                  <a:srgbClr val="14274A"/>
                </a:solidFill>
              </a:rPr>
              <a:t>30-min Coffee Break </a:t>
            </a:r>
            <a:endParaRPr lang="en-US" sz="2800" b="1" dirty="0">
              <a:solidFill>
                <a:srgbClr val="14274A"/>
              </a:solidFill>
            </a:endParaRPr>
          </a:p>
          <a:p>
            <a:pPr marL="342900" indent="-342900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lang="en-US" sz="2800" b="1" dirty="0">
                <a:solidFill>
                  <a:srgbClr val="14274A"/>
                </a:solidFill>
              </a:rPr>
              <a:t>Part III – Data Foundations</a:t>
            </a:r>
            <a:r>
              <a:rPr lang="zh-CN" altLang="en-US" sz="2800" b="1" dirty="0">
                <a:solidFill>
                  <a:srgbClr val="14274A"/>
                </a:solidFill>
              </a:rPr>
              <a:t> </a:t>
            </a:r>
            <a:r>
              <a:rPr lang="en-US" altLang="zh-CN" sz="2800" b="1" dirty="0">
                <a:solidFill>
                  <a:srgbClr val="14274A"/>
                </a:solidFill>
              </a:rPr>
              <a:t>and Evaluation</a:t>
            </a:r>
            <a:endParaRPr lang="en-US" sz="2800" b="1" dirty="0">
              <a:solidFill>
                <a:srgbClr val="14274A"/>
              </a:solidFill>
            </a:endParaRPr>
          </a:p>
          <a:p>
            <a:pPr marL="342900" indent="-342900">
              <a:lnSpc>
                <a:spcPct val="200000"/>
              </a:lnSpc>
              <a:buFont typeface="Arial" panose="020B0604020202090204" pitchFamily="34" charset="0"/>
              <a:buChar char="•"/>
            </a:pPr>
            <a:r>
              <a:rPr lang="en-US" sz="2800" b="1" dirty="0">
                <a:solidFill>
                  <a:srgbClr val="14274A"/>
                </a:solidFill>
              </a:rPr>
              <a:t>Part IV – Discussion and Future Directions</a:t>
            </a:r>
            <a:endParaRPr lang="en-US" sz="2800" b="1" dirty="0">
              <a:solidFill>
                <a:srgbClr val="14274A"/>
              </a:solidFill>
            </a:endParaRPr>
          </a:p>
        </p:txBody>
      </p:sp>
    </p:spTree>
  </p:cSld>
  <p:clrMapOvr>
    <a:masterClrMapping/>
  </p:clrMapOvr>
  <p:transition advTm="8604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ym typeface="+mn-ea"/>
              </a:rPr>
              <a:t>LLMs Are Moving Toward User-Facing AI Systems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8275" y="995680"/>
            <a:ext cx="9167495" cy="2834640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1945640" y="4116705"/>
            <a:ext cx="7729220" cy="148717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>
                <a:solidFill>
                  <a:srgbClr val="191919"/>
                </a:solidFill>
                <a:latin typeface="Arial" panose="020B0604020202090204"/>
              </a:rPr>
              <a:t>Personal assistants and autonomous agents</a:t>
            </a:r>
            <a:endParaRPr>
              <a:solidFill>
                <a:srgbClr val="191919"/>
              </a:solidFill>
              <a:latin typeface="Arial" panose="020B0604020202090204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>
                <a:solidFill>
                  <a:srgbClr val="191919"/>
                </a:solidFill>
                <a:latin typeface="Arial" panose="020B0604020202090204"/>
              </a:rPr>
              <a:t>Education, healthcare, recommendation, and search</a:t>
            </a:r>
            <a:endParaRPr>
              <a:solidFill>
                <a:srgbClr val="191919"/>
              </a:solidFill>
              <a:latin typeface="Arial" panose="020B0604020202090204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>
                <a:solidFill>
                  <a:srgbClr val="191919"/>
                </a:solidFill>
                <a:latin typeface="Arial" panose="020B0604020202090204"/>
              </a:rPr>
              <a:t>User-specific goals, contexts, and constraints</a:t>
            </a:r>
            <a:endParaRPr>
              <a:solidFill>
                <a:srgbClr val="191919"/>
              </a:solidFill>
              <a:latin typeface="Arial" panose="020B0604020202090204"/>
            </a:endParaRPr>
          </a:p>
        </p:txBody>
      </p:sp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dirty="0">
                <a:sym typeface="+mn-ea"/>
              </a:rPr>
              <a:t> </a:t>
            </a:r>
            <a:r>
              <a:rPr lang="en-US" altLang="zh-CN" dirty="0">
                <a:sym typeface="+mn-ea"/>
              </a:rPr>
              <a:t>LLM Personalization Adapts Generation to the User</a:t>
            </a:r>
            <a:br>
              <a:rPr lang="en-US" altLang="zh-CN" dirty="0">
                <a:sym typeface="+mn-ea"/>
              </a:rPr>
            </a:br>
            <a:br>
              <a:rPr lang="en-US" altLang="zh-CN" dirty="0">
                <a:sym typeface="+mn-ea"/>
              </a:rPr>
            </a:b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sp>
        <p:nvSpPr>
          <p:cNvPr id="11" name="TextBox 13"/>
          <p:cNvSpPr txBox="1"/>
          <p:nvPr/>
        </p:nvSpPr>
        <p:spPr>
          <a:xfrm>
            <a:off x="609600" y="3564255"/>
            <a:ext cx="10544810" cy="252349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</a:rPr>
              <a:t>Many outputs can be fluent and correct, only some outputs match a specific user</a:t>
            </a:r>
            <a:endParaRPr lang="en-US" altLang="zh-CN">
              <a:solidFill>
                <a:srgbClr val="191919"/>
              </a:solidFill>
              <a:latin typeface="Arial" panose="020B0604020202090204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</a:rPr>
              <a:t>Personalization changes the target output space</a:t>
            </a:r>
            <a:endParaRPr lang="en-US" altLang="zh-CN">
              <a:solidFill>
                <a:srgbClr val="191919"/>
              </a:solidFill>
              <a:latin typeface="Arial" panose="020B0604020202090204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</a:rPr>
              <a:t>Use user profiles, histories, and preferences</a:t>
            </a:r>
            <a:endParaRPr lang="en-US" altLang="zh-CN">
              <a:solidFill>
                <a:srgbClr val="191919"/>
              </a:solidFill>
              <a:latin typeface="Arial" panose="020B0604020202090204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</a:rPr>
              <a:t>Inject user signals into generation</a:t>
            </a:r>
            <a:endParaRPr lang="en-US" altLang="zh-CN">
              <a:solidFill>
                <a:srgbClr val="191919"/>
              </a:solidFill>
              <a:latin typeface="Arial" panose="020B0604020202090204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</a:rPr>
              <a:t>Produce context-sensitive and preference-consistent outputs</a:t>
            </a:r>
            <a:endParaRPr lang="en-US" altLang="zh-CN">
              <a:solidFill>
                <a:srgbClr val="191919"/>
              </a:solidFill>
              <a:latin typeface="Arial" panose="020B060402020209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876" r="4306"/>
          <a:stretch>
            <a:fillRect/>
          </a:stretch>
        </p:blipFill>
        <p:spPr>
          <a:xfrm>
            <a:off x="609600" y="1289050"/>
            <a:ext cx="4542790" cy="21405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890" y="1466215"/>
            <a:ext cx="6581775" cy="1778000"/>
          </a:xfrm>
          <a:prstGeom prst="rect">
            <a:avLst/>
          </a:prstGeom>
        </p:spPr>
      </p:pic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altLang="zh-CN" dirty="0">
                <a:sym typeface="+mn-ea"/>
              </a:rPr>
              <a:t>Personalization Starts from User Data</a:t>
            </a:r>
            <a:br>
              <a:rPr lang="en-US" altLang="zh-CN" dirty="0">
                <a:sym typeface="+mn-ea"/>
              </a:rPr>
            </a:b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9945" y="1095375"/>
            <a:ext cx="6086475" cy="46672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49794"/>
          <a:stretch>
            <a:fillRect/>
          </a:stretch>
        </p:blipFill>
        <p:spPr>
          <a:xfrm>
            <a:off x="7197090" y="1172845"/>
            <a:ext cx="3820795" cy="22561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9794"/>
          <a:stretch>
            <a:fillRect/>
          </a:stretch>
        </p:blipFill>
        <p:spPr>
          <a:xfrm>
            <a:off x="7197090" y="3477260"/>
            <a:ext cx="3820795" cy="2256155"/>
          </a:xfrm>
          <a:prstGeom prst="rect">
            <a:avLst/>
          </a:prstGeom>
        </p:spPr>
      </p:pic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altLang="zh-CN" dirty="0">
                <a:sym typeface="+mn-ea"/>
              </a:rPr>
              <a:t>Personalization Has Different Granularities</a:t>
            </a: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9173" y="1064895"/>
            <a:ext cx="3359785" cy="26460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40375" y="3710940"/>
            <a:ext cx="6511290" cy="2320925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419100" y="1248410"/>
            <a:ext cx="4993640" cy="4645025"/>
          </a:xfrm>
          <a:prstGeom prst="rect">
            <a:avLst/>
          </a:prstGeom>
          <a:noFill/>
        </p:spPr>
        <p:txBody>
          <a:bodyPr wrap="square" lIns="18288" tIns="18288" rIns="18288" bIns="18288">
            <a:noAutofit/>
          </a:bodyPr>
          <a:lstStyle/>
          <a:p>
            <a:pPr marL="285750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</a:rPr>
              <a:t>Multi-Dimensional </a:t>
            </a: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Personalized Quality</a:t>
            </a:r>
            <a:endParaRPr lang="en-US" altLang="zh-CN">
              <a:solidFill>
                <a:srgbClr val="191919"/>
              </a:solidFill>
              <a:latin typeface="Arial" panose="020B0604020202090204"/>
            </a:endParaRPr>
          </a:p>
          <a:p>
            <a:pPr marL="742950" lvl="1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</a:rPr>
              <a:t>Relevance depends on user context</a:t>
            </a:r>
            <a:endParaRPr lang="en-US" altLang="zh-CN" sz="1600">
              <a:solidFill>
                <a:srgbClr val="191919"/>
              </a:solidFill>
              <a:latin typeface="Arial" panose="020B0604020202090204"/>
            </a:endParaRPr>
          </a:p>
          <a:p>
            <a:pPr marL="742950" lvl="1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</a:rPr>
              <a:t>Style and tone should match user preference</a:t>
            </a:r>
            <a:endParaRPr lang="en-US" altLang="zh-CN" sz="1600">
              <a:solidFill>
                <a:srgbClr val="191919"/>
              </a:solidFill>
              <a:latin typeface="Arial" panose="020B0604020202090204"/>
            </a:endParaRPr>
          </a:p>
          <a:p>
            <a:pPr marL="742950" lvl="1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</a:rPr>
              <a:t>Accuracy and factuality remain necessary</a:t>
            </a:r>
            <a:endParaRPr lang="en-US" altLang="zh-CN" sz="1600">
              <a:solidFill>
                <a:srgbClr val="191919"/>
              </a:solidFill>
              <a:latin typeface="Arial" panose="020B0604020202090204"/>
            </a:endParaRPr>
          </a:p>
          <a:p>
            <a:pPr marL="285750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800">
                <a:solidFill>
                  <a:srgbClr val="191919"/>
                </a:solidFill>
                <a:latin typeface="Arial" panose="020B0604020202090204"/>
              </a:rPr>
              <a:t>Personalization Granularity Taxonomy.</a:t>
            </a:r>
            <a:endParaRPr lang="en-US" altLang="zh-CN" sz="1800">
              <a:solidFill>
                <a:srgbClr val="191919"/>
              </a:solidFill>
              <a:latin typeface="Arial" panose="020B0604020202090204"/>
            </a:endParaRPr>
          </a:p>
          <a:p>
            <a:pPr marL="742950" lvl="1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</a:rPr>
              <a:t>User-level personalization</a:t>
            </a:r>
            <a:endParaRPr lang="en-US" altLang="zh-CN" sz="1600">
              <a:solidFill>
                <a:srgbClr val="191919"/>
              </a:solidFill>
              <a:latin typeface="Arial" panose="020B0604020202090204"/>
            </a:endParaRPr>
          </a:p>
          <a:p>
            <a:pPr marL="742950" lvl="1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</a:rPr>
              <a:t>Persona-level personalization</a:t>
            </a:r>
            <a:endParaRPr lang="en-US" altLang="zh-CN" sz="1600">
              <a:solidFill>
                <a:srgbClr val="191919"/>
              </a:solidFill>
              <a:latin typeface="Arial" panose="020B0604020202090204"/>
            </a:endParaRPr>
          </a:p>
          <a:p>
            <a:pPr marL="742950" lvl="1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</a:rPr>
              <a:t>Global preferences</a:t>
            </a:r>
            <a:endParaRPr lang="en-US" altLang="zh-CN">
              <a:solidFill>
                <a:srgbClr val="191919"/>
              </a:solidFill>
              <a:latin typeface="Arial" panose="020B0604020202090204"/>
            </a:endParaRPr>
          </a:p>
        </p:txBody>
      </p:sp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altLang="zh-CN" dirty="0">
                <a:sym typeface="+mn-ea"/>
              </a:rPr>
              <a:t>A Common Pipeline Retrieves or Encodes User History</a:t>
            </a:r>
            <a:br>
              <a:rPr lang="en-US" altLang="zh-CN" dirty="0">
                <a:sym typeface="+mn-ea"/>
              </a:rPr>
            </a:br>
            <a:br>
              <a:rPr lang="en-US" altLang="zh-CN" dirty="0">
                <a:sym typeface="+mn-ea"/>
              </a:rPr>
            </a:b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5285" y="1248410"/>
            <a:ext cx="3937635" cy="2206625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419100" y="1248410"/>
            <a:ext cx="5677535" cy="4645025"/>
          </a:xfrm>
          <a:prstGeom prst="rect">
            <a:avLst/>
          </a:prstGeom>
          <a:noFill/>
        </p:spPr>
        <p:txBody>
          <a:bodyPr wrap="square" lIns="18288" tIns="18288" rIns="18288" bIns="18288">
            <a:noAutofit/>
          </a:bodyPr>
          <a:lstStyle/>
          <a:p>
            <a:pPr marL="285750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The retrieval-augmented method for personalizing LLMs.</a:t>
            </a:r>
            <a:endParaRPr lang="en-US" altLang="zh-CN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742950" lvl="1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  <a:sym typeface="+mn-ea"/>
              </a:rPr>
              <a:t>Construct a user profile from history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742950" lvl="1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  <a:sym typeface="+mn-ea"/>
              </a:rPr>
              <a:t>Select relevant personal evidence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742950" lvl="1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  <a:sym typeface="+mn-ea"/>
              </a:rPr>
              <a:t>Condition the LLM before generation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285750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RAG Treats User History as External Memory</a:t>
            </a:r>
            <a:endParaRPr lang="en-US" altLang="zh-CN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742950" lvl="1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  <a:sym typeface="+mn-ea"/>
              </a:rPr>
              <a:t>Retrieve personal information at inference time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742950" lvl="1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  <a:sym typeface="+mn-ea"/>
              </a:rPr>
              <a:t>Build personalized prompts from selected evidence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742950" lvl="1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 sz="1600">
                <a:solidFill>
                  <a:srgbClr val="191919"/>
                </a:solidFill>
                <a:latin typeface="Arial" panose="020B0604020202090204"/>
                <a:sym typeface="+mn-ea"/>
              </a:rPr>
              <a:t>Avoid per-user full model fine-tuning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285750" indent="-285750">
              <a:lnSpc>
                <a:spcPct val="13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595" y="3618865"/>
            <a:ext cx="3743325" cy="2181225"/>
          </a:xfrm>
          <a:prstGeom prst="rect">
            <a:avLst/>
          </a:prstGeom>
        </p:spPr>
      </p:pic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altLang="zh-CN" dirty="0">
                <a:sym typeface="+mn-ea"/>
              </a:rPr>
              <a:t>Prompting Teaches LLMs to Use Personal Context</a:t>
            </a: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6825" y="1165225"/>
            <a:ext cx="9363710" cy="4309110"/>
          </a:xfrm>
          <a:prstGeom prst="rect">
            <a:avLst/>
          </a:prstGeom>
        </p:spPr>
      </p:pic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 anchorCtr="0"/>
          <a:lstStyle/>
          <a:p>
            <a:r>
              <a:rPr lang="en-US" altLang="zh-CN" dirty="0">
                <a:sym typeface="+mn-ea"/>
              </a:rPr>
              <a:t>User Representations Compress Long Histories</a:t>
            </a:r>
            <a:br>
              <a:rPr lang="en-US" altLang="zh-CN" dirty="0">
                <a:sym typeface="+mn-ea"/>
              </a:rPr>
            </a:br>
            <a:endParaRPr lang="en-US" altLang="zh-CN" dirty="0">
              <a:sym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AFC43F8-4A02-D545-8A4D-29415DB3A038}" type="slidenum">
              <a:rPr lang="en-US" smtClean="0"/>
            </a:fld>
            <a:endParaRPr 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3985" y="1297305"/>
            <a:ext cx="6552565" cy="4125595"/>
          </a:xfrm>
          <a:prstGeom prst="rect">
            <a:avLst/>
          </a:prstGeom>
        </p:spPr>
      </p:pic>
      <p:sp>
        <p:nvSpPr>
          <p:cNvPr id="11" name="TextBox 13"/>
          <p:cNvSpPr txBox="1"/>
          <p:nvPr/>
        </p:nvSpPr>
        <p:spPr>
          <a:xfrm>
            <a:off x="419100" y="1735455"/>
            <a:ext cx="4926965" cy="2412365"/>
          </a:xfrm>
          <a:prstGeom prst="rect">
            <a:avLst/>
          </a:prstGeom>
          <a:noFill/>
        </p:spPr>
        <p:txBody>
          <a:bodyPr wrap="square" lIns="18288" tIns="18288" rIns="18288" bIns="18288">
            <a:noAutofit/>
          </a:bodyPr>
          <a:lstStyle/>
          <a:p>
            <a:pPr marL="285750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Encode user interaction histories</a:t>
            </a:r>
            <a:endParaRPr lang="en-US" altLang="zh-CN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285750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Inject user embeddings into the LLM</a:t>
            </a:r>
            <a:endParaRPr lang="en-US" altLang="zh-CN">
              <a:solidFill>
                <a:srgbClr val="191919"/>
              </a:solidFill>
              <a:latin typeface="Arial" panose="020B0604020202090204"/>
              <a:sym typeface="+mn-ea"/>
            </a:endParaRPr>
          </a:p>
          <a:p>
            <a:pPr marL="285750" indent="-285750">
              <a:lnSpc>
                <a:spcPct val="140000"/>
              </a:lnSpc>
              <a:spcAft>
                <a:spcPts val="800"/>
              </a:spcAft>
              <a:buFont typeface="Wingdings" panose="05000000000000000000" charset="0"/>
              <a:buChar char=""/>
            </a:pPr>
            <a:r>
              <a:rPr lang="en-US" altLang="zh-CN">
                <a:solidFill>
                  <a:srgbClr val="191919"/>
                </a:solidFill>
                <a:latin typeface="Arial" panose="020B0604020202090204"/>
                <a:sym typeface="+mn-ea"/>
              </a:rPr>
              <a:t>Reduce dependence on long text prompts</a:t>
            </a:r>
            <a:endParaRPr lang="en-US" altLang="zh-CN" sz="1600">
              <a:solidFill>
                <a:srgbClr val="191919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3" name="Rectangle 1"/>
          <p:cNvSpPr/>
          <p:nvPr/>
        </p:nvSpPr>
        <p:spPr>
          <a:xfrm>
            <a:off x="0" y="-91440"/>
            <a:ext cx="2734310" cy="366395"/>
          </a:xfrm>
          <a:prstGeom prst="rect">
            <a:avLst/>
          </a:prstGeom>
          <a:solidFill>
            <a:srgbClr val="EE5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I - Introduction</a:t>
            </a:r>
            <a:endParaRPr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2734310" y="-91440"/>
            <a:ext cx="3154680" cy="36512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9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Personalization</a:t>
            </a:r>
            <a:r>
              <a:rPr lang="en-US" altLang="zh-CN" sz="3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Techniques</a:t>
            </a:r>
            <a:endParaRPr lang="en-US" altLang="zh-CN" sz="12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3" name="Rectangle 3"/>
          <p:cNvSpPr/>
          <p:nvPr/>
        </p:nvSpPr>
        <p:spPr>
          <a:xfrm>
            <a:off x="588899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Part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III</a:t>
            </a:r>
            <a:r>
              <a:rPr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 - </a:t>
            </a:r>
            <a:r>
              <a:rPr lang="en-US" altLang="zh-CN" sz="1400" b="1">
                <a:solidFill>
                  <a:srgbClr val="FFFFFF"/>
                </a:solidFill>
                <a:latin typeface="Arial" panose="020B0604020202090204"/>
                <a:sym typeface="+mn-ea"/>
              </a:rPr>
              <a:t>Data and Evaluation</a:t>
            </a:r>
            <a:endParaRPr lang="en-US" altLang="zh-CN" sz="14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  <p:sp>
        <p:nvSpPr>
          <p:cNvPr id="34" name="Rectangle 3"/>
          <p:cNvSpPr/>
          <p:nvPr/>
        </p:nvSpPr>
        <p:spPr>
          <a:xfrm>
            <a:off x="9043670" y="-91440"/>
            <a:ext cx="3154680" cy="366395"/>
          </a:xfrm>
          <a:prstGeom prst="rect">
            <a:avLst/>
          </a:prstGeom>
          <a:solidFill>
            <a:srgbClr val="0146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Part</a:t>
            </a:r>
            <a:r>
              <a:rPr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IV</a:t>
            </a:r>
            <a:r>
              <a:rPr lang="en-US" altLang="zh-CN" sz="6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-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Discussion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000" b="1">
                <a:solidFill>
                  <a:srgbClr val="FFFFFF"/>
                </a:solidFill>
                <a:latin typeface="Arial" panose="020B0604020202090204"/>
                <a:sym typeface="+mn-ea"/>
              </a:rPr>
              <a:t>and</a:t>
            </a:r>
            <a:r>
              <a:rPr lang="en-US" altLang="zh-CN" sz="800" b="1">
                <a:solidFill>
                  <a:srgbClr val="FFFFFF"/>
                </a:solidFill>
                <a:latin typeface="Arial" panose="020B0604020202090204"/>
                <a:sym typeface="+mn-ea"/>
              </a:rPr>
              <a:t> </a:t>
            </a:r>
            <a:r>
              <a:rPr lang="en-US" altLang="zh-CN" sz="1200" b="1">
                <a:solidFill>
                  <a:srgbClr val="FFFFFF"/>
                </a:solidFill>
                <a:latin typeface="Arial" panose="020B0604020202090204"/>
                <a:sym typeface="+mn-ea"/>
              </a:rPr>
              <a:t>Future Directions</a:t>
            </a:r>
            <a:endParaRPr lang="en-US" altLang="zh-CN" sz="800" b="1">
              <a:solidFill>
                <a:srgbClr val="FFFFFF"/>
              </a:solidFill>
              <a:latin typeface="Arial" panose="020B0604020202090204"/>
              <a:sym typeface="+mn-ea"/>
            </a:endParaRPr>
          </a:p>
        </p:txBody>
      </p:sp>
    </p:spTree>
  </p:cSld>
  <p:clrMapOvr>
    <a:masterClrMapping/>
  </p:clrMapOvr>
  <p:transition advTm="25719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3305</Words>
  <Application>WPS 文字</Application>
  <PresentationFormat>Widescreen</PresentationFormat>
  <Paragraphs>179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Times New Roman</vt:lpstr>
      <vt:lpstr>汉仪旗黑</vt:lpstr>
      <vt:lpstr>Arial</vt:lpstr>
      <vt:lpstr>黑体</vt:lpstr>
      <vt:lpstr>汉仪中黑KW</vt:lpstr>
      <vt:lpstr>Microsoft YaHei UI</vt:lpstr>
      <vt:lpstr>苹方-简</vt:lpstr>
      <vt:lpstr>Aptos</vt:lpstr>
      <vt:lpstr>Helvetica Neue</vt:lpstr>
      <vt:lpstr>宋体</vt:lpstr>
      <vt:lpstr>Arial Unicode MS</vt:lpstr>
      <vt:lpstr>Aptos Display</vt:lpstr>
      <vt:lpstr>等线</vt:lpstr>
      <vt:lpstr>汉仪中等线KW</vt:lpstr>
      <vt:lpstr>汉仪书宋二KW</vt:lpstr>
      <vt:lpstr>Calibri</vt:lpstr>
      <vt:lpstr>Microsoft YaHei UI</vt:lpstr>
      <vt:lpstr>Calibri</vt:lpstr>
      <vt:lpstr>Wingdings</vt:lpstr>
      <vt:lpstr>等线 Light</vt:lpstr>
      <vt:lpstr>Office Theme</vt:lpstr>
      <vt:lpstr>1_Office Theme</vt:lpstr>
      <vt:lpstr>PowerPoint 演示文稿</vt:lpstr>
      <vt:lpstr>PowerPoint 演示文稿</vt:lpstr>
      <vt:lpstr>Broad Application Domains of Graph Data</vt:lpstr>
      <vt:lpstr>LLMs Are Moving Toward User-Facing AI Systems</vt:lpstr>
      <vt:lpstr> Generic Intelligence Is Not Enough </vt:lpstr>
      <vt:lpstr> Generic Intelligence Is Not Enough </vt:lpstr>
      <vt:lpstr> Generic Intelligence Is Not Enough </vt:lpstr>
      <vt:lpstr> Generic Intelligence Is Not Enough </vt:lpstr>
      <vt:lpstr> Generic Intelligence Is Not Enough </vt:lpstr>
      <vt:lpstr> Generic Intelligence Is Not Enough </vt:lpstr>
      <vt:lpstr> Generic Intelligence Is Not Enough </vt:lpstr>
      <vt:lpstr>Scope of This Tutorial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Wang, Ruijie</dc:creator>
  <cp:lastModifiedBy>王雪飞</cp:lastModifiedBy>
  <cp:revision>1312</cp:revision>
  <dcterms:created xsi:type="dcterms:W3CDTF">2026-07-03T10:15:25Z</dcterms:created>
  <dcterms:modified xsi:type="dcterms:W3CDTF">2026-07-03T10:15:25Z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36C51FC0E9F8DD77BD8B476AB2D64DF7_43</vt:lpwstr>
  </property>
</Properties>
</file>